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62" r:id="rId3"/>
    <p:sldId id="258" r:id="rId4"/>
    <p:sldId id="263" r:id="rId5"/>
    <p:sldId id="259" r:id="rId6"/>
    <p:sldId id="260" r:id="rId7"/>
    <p:sldId id="264" r:id="rId8"/>
    <p:sldId id="272" r:id="rId9"/>
    <p:sldId id="271" r:id="rId10"/>
    <p:sldId id="261" r:id="rId11"/>
    <p:sldId id="265" r:id="rId12"/>
    <p:sldId id="266" r:id="rId13"/>
    <p:sldId id="267" r:id="rId14"/>
    <p:sldId id="269" r:id="rId15"/>
    <p:sldId id="268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F1CA4B-1AD1-4111-B593-6E3AAD0D3E86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4FA5D8-72A6-4B13-92F0-C8774E8CED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1744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4FA5D8-72A6-4B13-92F0-C8774E8CEDA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3486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4FA5D8-72A6-4B13-92F0-C8774E8CEDAE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1662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5E9E1-CFC3-9799-D46E-2421B15A9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114427-0041-C7E8-0054-5CC2B3ED68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34545-33E9-B438-5BEE-B67841941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488CAF-5BB0-14E6-AA6E-D5A1C0A5F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0611D-9C74-2A28-990E-5F123B7A7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8773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11A10-5AEA-7BFE-7024-5903EBA78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AFAFAF-3726-C976-9E45-818FA19D03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53C8E-68B0-7C22-7EAC-D0841854D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80B71-5021-9DBB-8A83-3FBC2361F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94143-908F-232F-A62D-FE0113656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8416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72C310-896C-F7BA-7832-6B14034BD7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89F07C-7CF6-B653-A0DC-3E51B6C288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A7458-55D1-0814-0D86-A264CBC03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9350F-99E5-2A6E-37C5-714D7B948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EF1E0-39F4-328C-E1D8-3DF666349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1414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4303-CA25-BB2B-6CD5-40992ED6D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DC629-BB9C-D13B-CAB6-689F1345D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06CED-6172-4744-79D4-045260B31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4C751-F1F1-EAE9-BDB0-5DB021D06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BF5DF-9E1A-6CB3-868C-87C07880C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053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E4507-6826-DF06-AAAE-B02179AF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1F92BA-9002-4F2F-8BF0-7F318B553C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350F6-081F-6FB8-104C-8C1B288BF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5451B-2592-8925-08C4-E048BF3C2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B629F-EC46-EFEA-3500-3A339AA8E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958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6A0CA-5784-B474-32F5-E5E7519DA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4D01C-89A4-5CA6-CDDF-2A5C469A93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AC3EC8-4D7A-4291-075D-4BC5AFB7EE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2FD2EB-F9DA-9958-AD31-786DE0324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DC4466-A357-12C6-FFAE-6CC8C9B81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2A91A7-3FE0-A7E0-3563-420519C18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7856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1A2BF-FB10-4128-50AE-011E13877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720E9-8CD9-C9BA-FF2C-04B8EA654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2DFF4-E758-DD14-0A7D-8542F23446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C939C7-6882-BDC1-088D-D7AA9BF9B3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808E9-528E-6AF9-D0F7-ACA793342E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FFE917-DF32-F5D2-3E83-2D51DD305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6716D3-8AE7-9ED8-3EFA-C7DE5432B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C0DBB2-42DA-37B4-E8F4-BBE59FA9B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366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43A7D-2B7E-77AB-B9FB-6C454CAAE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3D7238-A46C-7BDA-4707-F7BB58A76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DE3D73-2A2B-FF28-C97A-C7F516670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A64A4-A032-8262-6F4E-14E0F1B73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792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E2D3A5-7921-1BFB-D02E-3DF0CE5F8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AF71F8-6A8C-240D-EF79-F7BD55D9F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A9A89E-A505-0C24-73DA-A9E464B8E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1565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1A2A1-3C62-2A80-B9BF-A2C7F70A9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94566-FEEA-5DFF-F9BD-75F10B56D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BB20F3-1450-CCFA-FF47-469C1ECFE4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F717D-544E-CD10-12C3-9BEA73F41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08B44-6430-4E86-CDAC-403126873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DE8A1E-E690-6998-244B-9C4BBE171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9169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9CA02-F6B9-1557-F17B-7CBF93DAD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9A959C-F901-28E8-8395-0206BC3324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A1FBF1-1A30-4C2B-58C7-73F9D31621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CB1EBB-FCFF-4A29-D7E3-E429FF304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7C19AB-E302-BD27-951F-A15C9C0F9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990975-ABD2-CC51-D7BB-A3D677797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048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E85B7E-DEBB-50BE-02A4-43103023C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19604-F203-A816-932F-3EFF8D372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AF3FD-804F-7645-E3F7-5684CF25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64C17F-CCCE-4494-A963-BEA883DFF9AE}" type="datetimeFigureOut">
              <a:rPr lang="en-IN" smtClean="0"/>
              <a:t>02-12-2024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7F629-3EB8-A3D4-8252-6DAA3DFAA4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BC7C4-01BA-2299-A903-EC74BC707A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05F966-1EC7-4B86-8496-752CCE6E61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4708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569BD0-72E6-7ECC-564B-DE50501A9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2390F0-AB75-C664-7CCE-9D120693AC3F}"/>
              </a:ext>
            </a:extLst>
          </p:cNvPr>
          <p:cNvSpPr txBox="1"/>
          <p:nvPr/>
        </p:nvSpPr>
        <p:spPr>
          <a:xfrm>
            <a:off x="5660571" y="1377670"/>
            <a:ext cx="6096000" cy="747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500"/>
              </a:lnSpc>
              <a:buNone/>
            </a:pPr>
            <a:r>
              <a:rPr lang="en-US" sz="3600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Guess The Topic?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1E00EF-3D55-41C7-A8CC-E8AA3BEE1821}"/>
              </a:ext>
            </a:extLst>
          </p:cNvPr>
          <p:cNvSpPr txBox="1"/>
          <p:nvPr/>
        </p:nvSpPr>
        <p:spPr>
          <a:xfrm>
            <a:off x="5475514" y="2822297"/>
            <a:ext cx="5257800" cy="19918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In a  cooking adventure, where one chef focuses  on a single dish while another manages multiple dishes simultaneously. Can you guess the topic of this presentation?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495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21417B-3525-453D-5DB2-A5CB8C9ED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200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F8761C-BC0A-1082-3F0D-92269C8AA663}"/>
              </a:ext>
            </a:extLst>
          </p:cNvPr>
          <p:cNvSpPr txBox="1"/>
          <p:nvPr/>
        </p:nvSpPr>
        <p:spPr>
          <a:xfrm>
            <a:off x="5951621" y="621118"/>
            <a:ext cx="6096000" cy="682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500"/>
              </a:lnSpc>
              <a:buNone/>
            </a:pPr>
            <a:r>
              <a:rPr lang="en-US" sz="1800" kern="0" spc="-89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Thread Lifecycle - Birth to Death</a:t>
            </a:r>
            <a:endParaRPr lang="en-US" sz="18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2A191281-7952-A5BB-C000-6CBCA375C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439" y="1969312"/>
            <a:ext cx="7401185" cy="426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624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F8C870-0DF7-4341-1067-6D7C67242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48" y="142374"/>
            <a:ext cx="12192000" cy="22098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6E691E9-8310-CE78-A2B8-75CBED407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2506" y="2396417"/>
            <a:ext cx="12192000" cy="421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231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4F43BDE-E69D-8D28-DC57-1D25EA058A02}"/>
              </a:ext>
            </a:extLst>
          </p:cNvPr>
          <p:cNvSpPr txBox="1"/>
          <p:nvPr/>
        </p:nvSpPr>
        <p:spPr>
          <a:xfrm>
            <a:off x="2996683" y="1867199"/>
            <a:ext cx="6501851" cy="2031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spc="-89" dirty="0">
                <a:solidFill>
                  <a:schemeClr val="tx2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SYNCHRONIZATION</a:t>
            </a:r>
            <a:endParaRPr lang="en-US" sz="4000" kern="1200" dirty="0">
              <a:solidFill>
                <a:schemeClr val="tx2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519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4832E-2950-539E-8D84-4284B1AD79CD}"/>
              </a:ext>
            </a:extLst>
          </p:cNvPr>
          <p:cNvSpPr txBox="1"/>
          <p:nvPr/>
        </p:nvSpPr>
        <p:spPr>
          <a:xfrm>
            <a:off x="838201" y="643467"/>
            <a:ext cx="3888526" cy="18005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spc="-89">
                <a:solidFill>
                  <a:schemeClr val="tx1"/>
                </a:solidFill>
                <a:latin typeface="+mj-lt"/>
                <a:ea typeface="+mj-ea"/>
                <a:cs typeface="+mj-cs"/>
              </a:rPr>
              <a:t>Synchronization</a:t>
            </a:r>
            <a:endParaRPr lang="en-US" sz="4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3EE40B-4EA7-E459-B764-DF08736B3461}"/>
              </a:ext>
            </a:extLst>
          </p:cNvPr>
          <p:cNvSpPr txBox="1"/>
          <p:nvPr/>
        </p:nvSpPr>
        <p:spPr>
          <a:xfrm>
            <a:off x="838201" y="2623381"/>
            <a:ext cx="3888528" cy="35535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0" i="0"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0" i="0"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</a:rPr>
              <a:t>Synchronization in Java is </a:t>
            </a:r>
            <a:r>
              <a:rPr lang="en-US" sz="2000"/>
              <a:t>a mechanism that controls access to shared resources by multiple threads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9" name="Picture 8" descr="A diagram of a method&#10;&#10;Description automatically generated">
            <a:extLst>
              <a:ext uri="{FF2B5EF4-FFF2-40B4-BE49-F238E27FC236}">
                <a16:creationId xmlns:a16="http://schemas.microsoft.com/office/drawing/2014/main" id="{42DBE0B0-F732-1DF5-550A-09736B68F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2812" y="643234"/>
            <a:ext cx="4703895" cy="559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115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4F43BDE-E69D-8D28-DC57-1D25EA058A02}"/>
              </a:ext>
            </a:extLst>
          </p:cNvPr>
          <p:cNvSpPr txBox="1"/>
          <p:nvPr/>
        </p:nvSpPr>
        <p:spPr>
          <a:xfrm>
            <a:off x="2996683" y="1867199"/>
            <a:ext cx="6501851" cy="2031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spc="-89" dirty="0">
                <a:solidFill>
                  <a:schemeClr val="tx2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DEAD LOCK</a:t>
            </a:r>
            <a:endParaRPr lang="en-US" sz="4000" kern="1200" dirty="0">
              <a:solidFill>
                <a:schemeClr val="tx2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770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5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8" name="Freeform: Shape 1037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5" name="Freeform: Shape 1034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85ED5C-2083-FFE4-BAAA-C8220CB9C9D0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Deadlock can occur in a situation when a thread is waiting for an object lock, that is acquired by another thread and second thread is waiting for an object lock that is acquired by first thread. 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Since, both threads are waiting for each other to release the lock, the condition is called deadlock.</a:t>
            </a:r>
            <a:endParaRPr lang="en-US" sz="1700" dirty="0"/>
          </a:p>
        </p:txBody>
      </p:sp>
      <p:pic>
        <p:nvPicPr>
          <p:cNvPr id="1026" name="Picture 2" descr="Deadlock in Java Multi-Threading. Clear deadlock concept with an example. |  by BaseCS101 | Medium">
            <a:extLst>
              <a:ext uri="{FF2B5EF4-FFF2-40B4-BE49-F238E27FC236}">
                <a16:creationId xmlns:a16="http://schemas.microsoft.com/office/drawing/2014/main" id="{670C959F-077A-1710-87E9-23DC2C92D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01184" y="1073894"/>
            <a:ext cx="6922008" cy="481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8451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54A6836E-C603-43CB-9DA7-89D8E3FA3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96007DD-F9BF-4F0F-B8C6-C514B2841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9379E-733A-2B87-499D-F1EFF3CBEAA5}"/>
              </a:ext>
            </a:extLst>
          </p:cNvPr>
          <p:cNvSpPr txBox="1"/>
          <p:nvPr/>
        </p:nvSpPr>
        <p:spPr>
          <a:xfrm>
            <a:off x="753925" y="1321056"/>
            <a:ext cx="10684151" cy="19919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kern="1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THANK YOU!!</a:t>
            </a:r>
            <a:r>
              <a:rPr lang="en-US" sz="5200" b="0" i="0" kern="1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A0FAFCA-5C96-453B-83B7-A9AEF7F18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4A0F84AE-A24D-4353-B1BA-BD80DAA38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F093259-3E74-43A1-944B-B106C8105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AA28A35-1E54-4054-BB95-42FAFA13A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BA3A17F-F3BD-4B94-9CC8-006700210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D0398DD-AD75-4E2B-A3C6-35073082A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5" y="3658536"/>
            <a:ext cx="3655725" cy="2743201"/>
            <a:chOff x="-305" y="-1"/>
            <a:chExt cx="3832880" cy="2876136"/>
          </a:xfrm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3E4F247-A844-4CD1-A37E-B7EA0DA2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2387B1B-D4D3-493F-8D7A-C7A89DBD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3404477-1F13-4859-84DA-12A303AC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B8C62FD-B708-4F00-80BB-1250C6011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85BE928-ADFD-733E-526C-306B0A5B7644}"/>
              </a:ext>
            </a:extLst>
          </p:cNvPr>
          <p:cNvSpPr txBox="1"/>
          <p:nvPr/>
        </p:nvSpPr>
        <p:spPr>
          <a:xfrm>
            <a:off x="8085220" y="5037879"/>
            <a:ext cx="6096000" cy="94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NAME:DIVYA P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EMPLOYEE ID:30019876 </a:t>
            </a:r>
          </a:p>
        </p:txBody>
      </p:sp>
    </p:spTree>
    <p:extLst>
      <p:ext uri="{BB962C8B-B14F-4D97-AF65-F5344CB8AC3E}">
        <p14:creationId xmlns:p14="http://schemas.microsoft.com/office/powerpoint/2010/main" val="2102732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4F43BDE-E69D-8D28-DC57-1D25EA058A02}"/>
              </a:ext>
            </a:extLst>
          </p:cNvPr>
          <p:cNvSpPr txBox="1"/>
          <p:nvPr/>
        </p:nvSpPr>
        <p:spPr>
          <a:xfrm>
            <a:off x="3045368" y="2043663"/>
            <a:ext cx="6105194" cy="2031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kern="1200" spc="-89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MULTITHREADING</a:t>
            </a:r>
            <a:endParaRPr lang="en-US" sz="52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27248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178808-F667-3436-5E47-7F06D3CA2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971" y="0"/>
            <a:ext cx="457200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B0A476-91EE-F763-0075-CC67D68E40B8}"/>
              </a:ext>
            </a:extLst>
          </p:cNvPr>
          <p:cNvSpPr txBox="1"/>
          <p:nvPr/>
        </p:nvSpPr>
        <p:spPr>
          <a:xfrm>
            <a:off x="2158093" y="267327"/>
            <a:ext cx="6144984" cy="747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500"/>
              </a:lnSpc>
              <a:buNone/>
            </a:pPr>
            <a:r>
              <a:rPr lang="en-US" sz="3600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What is Multithreading?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5DDFBC-6763-6C6E-255F-A44AE7C241A7}"/>
              </a:ext>
            </a:extLst>
          </p:cNvPr>
          <p:cNvSpPr txBox="1"/>
          <p:nvPr/>
        </p:nvSpPr>
        <p:spPr>
          <a:xfrm>
            <a:off x="898357" y="2226836"/>
            <a:ext cx="6320590" cy="3657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400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Multithreading  is a Programming concept that allows a computer or software application to execute </a:t>
            </a:r>
            <a:r>
              <a:rPr lang="en-US" sz="2400" b="1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multiple threads </a:t>
            </a:r>
            <a:r>
              <a:rPr lang="en-US" sz="2400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concurrently.</a:t>
            </a:r>
          </a:p>
          <a:p>
            <a:pPr marL="342900" indent="-342900">
              <a:lnSpc>
                <a:spcPts val="2750"/>
              </a:lnSpc>
              <a:buFont typeface="Arial" panose="020B0604020202020204" pitchFamily="34" charset="0"/>
              <a:buChar char="•"/>
            </a:pPr>
            <a:endParaRPr lang="en-US" sz="2400" kern="0" spc="-44" dirty="0">
              <a:solidFill>
                <a:srgbClr val="272525"/>
              </a:solidFill>
              <a:latin typeface="Times New Roman" panose="02020603050405020304" pitchFamily="18" charset="0"/>
              <a:ea typeface="Source Serif Pro Semi Bold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400" kern="0" spc="-44" dirty="0">
                <a:solidFill>
                  <a:srgbClr val="272525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It enables different part of a program to run simultaneously.</a:t>
            </a:r>
            <a:endParaRPr lang="en-US" kern="0" spc="-44" dirty="0">
              <a:solidFill>
                <a:srgbClr val="272525"/>
              </a:solidFill>
              <a:latin typeface="Source Serif Pro Semi Bold" pitchFamily="34" charset="0"/>
              <a:ea typeface="Source Serif Pro Semi Bold" pitchFamily="34" charset="-122"/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1800" kern="0" spc="-44" dirty="0">
              <a:solidFill>
                <a:srgbClr val="272525"/>
              </a:solidFill>
              <a:latin typeface="Source Serif Pro Semi Bold" pitchFamily="34" charset="0"/>
              <a:ea typeface="Source Serif Pro Semi Bold" pitchFamily="34" charset="-122"/>
            </a:endParaRPr>
          </a:p>
          <a:p>
            <a:pPr marL="0" indent="0">
              <a:lnSpc>
                <a:spcPts val="2750"/>
              </a:lnSpc>
              <a:buNone/>
            </a:pPr>
            <a:endParaRPr lang="en-US" kern="0" spc="-44" dirty="0">
              <a:solidFill>
                <a:srgbClr val="272525"/>
              </a:solidFill>
              <a:latin typeface="Source Serif Pro Semi Bold" pitchFamily="34" charset="0"/>
              <a:ea typeface="Source Serif Pro Semi Bold" pitchFamily="34" charset="-122"/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1800" kern="0" spc="-44" dirty="0">
              <a:solidFill>
                <a:srgbClr val="272525"/>
              </a:solidFill>
              <a:latin typeface="Source Serif Pro Semi Bold" pitchFamily="34" charset="0"/>
              <a:ea typeface="Source Serif Pro Semi Bold" pitchFamily="34" charset="-122"/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76787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4F43BDE-E69D-8D28-DC57-1D25EA058A02}"/>
              </a:ext>
            </a:extLst>
          </p:cNvPr>
          <p:cNvSpPr txBox="1"/>
          <p:nvPr/>
        </p:nvSpPr>
        <p:spPr>
          <a:xfrm>
            <a:off x="2996683" y="1867199"/>
            <a:ext cx="6501851" cy="2031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spc="-89">
                <a:solidFill>
                  <a:schemeClr val="tx2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THREAD VS RUNNABLE</a:t>
            </a:r>
            <a:endParaRPr lang="en-US" sz="4000" kern="1200" dirty="0">
              <a:solidFill>
                <a:schemeClr val="tx2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8723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2E52E-D4CD-4BEE-E502-A09899F27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ways To     Achieve Multithreading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diagram of a multi-colored circle&#10;&#10;Description automatically generated">
            <a:extLst>
              <a:ext uri="{FF2B5EF4-FFF2-40B4-BE49-F238E27FC236}">
                <a16:creationId xmlns:a16="http://schemas.microsoft.com/office/drawing/2014/main" id="{75803501-01CB-5A0F-F511-47F7E2AA5A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37" b="21814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E108F-F5E7-059C-5313-9950DF9EF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Extendending thread class</a:t>
            </a:r>
          </a:p>
          <a:p>
            <a:pPr marL="0" indent="0">
              <a:buNone/>
            </a:pPr>
            <a:endParaRPr 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Runnable interface</a:t>
            </a:r>
            <a:endParaRPr lang="en-IN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706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5E1542-57AF-3AA7-6382-23004B6A1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99" y="0"/>
            <a:ext cx="457200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53E513-B4E0-C5F3-84AD-CF1EE83FAD1D}"/>
              </a:ext>
            </a:extLst>
          </p:cNvPr>
          <p:cNvSpPr txBox="1"/>
          <p:nvPr/>
        </p:nvSpPr>
        <p:spPr>
          <a:xfrm>
            <a:off x="2566737" y="637160"/>
            <a:ext cx="6096000" cy="747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5500"/>
              </a:lnSpc>
              <a:buNone/>
            </a:pPr>
            <a:r>
              <a:rPr lang="en-US" sz="3600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Thread vs Runnable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0A1631-C818-9972-8DA5-E736A2C3A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37" y="1749924"/>
            <a:ext cx="3318626" cy="2372898"/>
          </a:xfrm>
          <a:prstGeom prst="rect">
            <a:avLst/>
          </a:prstGeom>
        </p:spPr>
      </p:pic>
      <p:sp>
        <p:nvSpPr>
          <p:cNvPr id="8" name="Shape 1">
            <a:extLst>
              <a:ext uri="{FF2B5EF4-FFF2-40B4-BE49-F238E27FC236}">
                <a16:creationId xmlns:a16="http://schemas.microsoft.com/office/drawing/2014/main" id="{86E3A5F3-B381-179A-1842-70EEEDE7273F}"/>
              </a:ext>
            </a:extLst>
          </p:cNvPr>
          <p:cNvSpPr/>
          <p:nvPr/>
        </p:nvSpPr>
        <p:spPr>
          <a:xfrm>
            <a:off x="4044700" y="1749924"/>
            <a:ext cx="3204886" cy="2372898"/>
          </a:xfrm>
          <a:prstGeom prst="roundRect">
            <a:avLst>
              <a:gd name="adj" fmla="val 398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endParaRPr lang="en-US" sz="1800" kern="0" spc="-38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r>
              <a:rPr lang="en-US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Runnable Interface</a:t>
            </a:r>
          </a:p>
          <a:p>
            <a:endParaRPr lang="en-US" sz="1800" kern="0" spc="-38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>
              <a:buNone/>
            </a:pPr>
            <a:r>
              <a:rPr lang="en-US" sz="18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Allows for greater code reuse and flexibility, as the Runnable can be passed to any Thread instance.</a:t>
            </a:r>
            <a:endParaRPr lang="en-US" sz="180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B3FFFA27-4CBD-5DAF-F42E-D34B96DB0DC8}"/>
              </a:ext>
            </a:extLst>
          </p:cNvPr>
          <p:cNvSpPr/>
          <p:nvPr/>
        </p:nvSpPr>
        <p:spPr>
          <a:xfrm>
            <a:off x="515437" y="4487753"/>
            <a:ext cx="6847890" cy="1755458"/>
          </a:xfrm>
          <a:prstGeom prst="roundRect">
            <a:avLst>
              <a:gd name="adj" fmla="val 572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pPr marL="0" indent="0">
              <a:lnSpc>
                <a:spcPts val="3000"/>
              </a:lnSpc>
              <a:buNone/>
            </a:pPr>
            <a:r>
              <a:rPr lang="en-US" sz="18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Conclusion: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     If we extend thread  class ,  then we will not be able to extend other class. So implementing Runnable interface is the best approach </a:t>
            </a:r>
            <a:endParaRPr lang="en-US" sz="1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7E8DE5-6D28-1881-2D15-C60062A43492}"/>
              </a:ext>
            </a:extLst>
          </p:cNvPr>
          <p:cNvSpPr txBox="1"/>
          <p:nvPr/>
        </p:nvSpPr>
        <p:spPr>
          <a:xfrm>
            <a:off x="860342" y="2504794"/>
            <a:ext cx="26790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Provides more functionality and flexibility, but limits the ability to extend other classes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619070-E666-A362-4C36-A407D2389B40}"/>
              </a:ext>
            </a:extLst>
          </p:cNvPr>
          <p:cNvSpPr txBox="1"/>
          <p:nvPr/>
        </p:nvSpPr>
        <p:spPr>
          <a:xfrm>
            <a:off x="860342" y="1952997"/>
            <a:ext cx="2149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</a:rPr>
              <a:t>Thread Class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76909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4F43BDE-E69D-8D28-DC57-1D25EA058A02}"/>
              </a:ext>
            </a:extLst>
          </p:cNvPr>
          <p:cNvSpPr txBox="1"/>
          <p:nvPr/>
        </p:nvSpPr>
        <p:spPr>
          <a:xfrm>
            <a:off x="2996683" y="1867199"/>
            <a:ext cx="6501851" cy="2031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spc="-89" dirty="0">
                <a:solidFill>
                  <a:schemeClr val="tx2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USER THREAD VS DAEMON THREAD</a:t>
            </a:r>
            <a:endParaRPr lang="en-US" sz="4000" kern="1200" dirty="0">
              <a:solidFill>
                <a:schemeClr val="tx2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186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191DF20-0D15-6BD6-88CF-91AB609AE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1664" y="0"/>
            <a:ext cx="4572000" cy="6858000"/>
          </a:xfrm>
          <a:prstGeom prst="rect">
            <a:avLst/>
          </a:prstGeom>
        </p:spPr>
      </p:pic>
      <p:sp>
        <p:nvSpPr>
          <p:cNvPr id="3" name="Shape 4">
            <a:extLst>
              <a:ext uri="{FF2B5EF4-FFF2-40B4-BE49-F238E27FC236}">
                <a16:creationId xmlns:a16="http://schemas.microsoft.com/office/drawing/2014/main" id="{D17CA7E1-C7AA-932C-51D1-D1EDADA1B405}"/>
              </a:ext>
            </a:extLst>
          </p:cNvPr>
          <p:cNvSpPr/>
          <p:nvPr/>
        </p:nvSpPr>
        <p:spPr>
          <a:xfrm>
            <a:off x="3909715" y="2955032"/>
            <a:ext cx="3012182" cy="2420442"/>
          </a:xfrm>
          <a:prstGeom prst="roundRect">
            <a:avLst>
              <a:gd name="adj" fmla="val 346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pPr algn="ctr"/>
            <a:r>
              <a:rPr lang="en-US" sz="2000" b="1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DAEOMON THREAD</a:t>
            </a:r>
          </a:p>
          <a:p>
            <a:pPr algn="ctr"/>
            <a:endParaRPr lang="en-US" sz="2000" b="1" kern="0" spc="-89" dirty="0">
              <a:solidFill>
                <a:srgbClr val="000000"/>
              </a:solidFill>
              <a:latin typeface="Times New Roman" panose="02020603050405020304" pitchFamily="18" charset="0"/>
              <a:ea typeface="Source Serif Pro Semi Bold" pitchFamily="34" charset="-122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000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JVM doesn’t  waits until the execution completes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kern="0" spc="-89" dirty="0">
              <a:solidFill>
                <a:srgbClr val="000000"/>
              </a:solidFill>
              <a:latin typeface="Times New Roman" panose="02020603050405020304" pitchFamily="18" charset="0"/>
              <a:ea typeface="Source Serif Pro Semi Bold" pitchFamily="34" charset="-122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000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Used for background task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4">
            <a:extLst>
              <a:ext uri="{FF2B5EF4-FFF2-40B4-BE49-F238E27FC236}">
                <a16:creationId xmlns:a16="http://schemas.microsoft.com/office/drawing/2014/main" id="{AD15CE31-47BA-05F5-F84F-190501DD0657}"/>
              </a:ext>
            </a:extLst>
          </p:cNvPr>
          <p:cNvSpPr/>
          <p:nvPr/>
        </p:nvSpPr>
        <p:spPr>
          <a:xfrm>
            <a:off x="612650" y="2955032"/>
            <a:ext cx="3012182" cy="2420442"/>
          </a:xfrm>
          <a:prstGeom prst="roundRect">
            <a:avLst>
              <a:gd name="adj" fmla="val 346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  <p:txBody>
          <a:bodyPr/>
          <a:lstStyle/>
          <a:p>
            <a:pPr algn="ctr"/>
            <a:r>
              <a:rPr lang="en-US" sz="2000" b="1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USER THREAD</a:t>
            </a:r>
          </a:p>
          <a:p>
            <a:pPr algn="ctr"/>
            <a:endParaRPr lang="en-US" sz="2000" b="1" kern="0" spc="-89" dirty="0">
              <a:solidFill>
                <a:srgbClr val="000000"/>
              </a:solidFill>
              <a:latin typeface="Times New Roman" panose="02020603050405020304" pitchFamily="18" charset="0"/>
              <a:ea typeface="Source Serif Pro Semi Bold" pitchFamily="34" charset="-122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000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JVM waits until the execution  completes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kern="0" spc="-89" dirty="0">
              <a:solidFill>
                <a:srgbClr val="000000"/>
              </a:solidFill>
              <a:latin typeface="Times New Roman" panose="02020603050405020304" pitchFamily="18" charset="0"/>
              <a:ea typeface="Source Serif Pro Semi Bold" pitchFamily="34" charset="-122"/>
              <a:cs typeface="Times New Roman" panose="02020603050405020304" pitchFamily="18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000" kern="0" spc="-89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Used for Foreground task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6E4BF3-2DFB-0E28-1862-85CC43AB667D}"/>
              </a:ext>
            </a:extLst>
          </p:cNvPr>
          <p:cNvSpPr txBox="1"/>
          <p:nvPr/>
        </p:nvSpPr>
        <p:spPr>
          <a:xfrm>
            <a:off x="352926" y="1297860"/>
            <a:ext cx="81108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kern="0" spc="-74" dirty="0">
                <a:solidFill>
                  <a:srgbClr val="000000"/>
                </a:solidFill>
                <a:latin typeface="Times New Roman" panose="02020603050405020304" pitchFamily="18" charset="0"/>
                <a:ea typeface="Source Serif Pro Semi Bold" pitchFamily="34" charset="-122"/>
                <a:cs typeface="Times New Roman" panose="02020603050405020304" pitchFamily="18" charset="0"/>
              </a:rPr>
              <a:t>USER THREAD VS. DAEMON THREAD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9980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4F43BDE-E69D-8D28-DC57-1D25EA058A02}"/>
              </a:ext>
            </a:extLst>
          </p:cNvPr>
          <p:cNvSpPr txBox="1"/>
          <p:nvPr/>
        </p:nvSpPr>
        <p:spPr>
          <a:xfrm>
            <a:off x="2996683" y="1867199"/>
            <a:ext cx="6501851" cy="2031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spc="-89" dirty="0">
                <a:solidFill>
                  <a:schemeClr val="tx2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LIFE CYCLE OF THREAD</a:t>
            </a:r>
            <a:endParaRPr lang="en-US" sz="4000" kern="1200" dirty="0">
              <a:solidFill>
                <a:schemeClr val="tx2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1512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</TotalTime>
  <Words>285</Words>
  <Application>Microsoft Office PowerPoint</Application>
  <PresentationFormat>Widescreen</PresentationFormat>
  <Paragraphs>54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Aptos</vt:lpstr>
      <vt:lpstr>Aptos Display</vt:lpstr>
      <vt:lpstr>Arial</vt:lpstr>
      <vt:lpstr>Calibri</vt:lpstr>
      <vt:lpstr>Source Sans Pro</vt:lpstr>
      <vt:lpstr>Source Serif Pro Semi Bold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Two ways To     Achieve Multithreading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P, Divya</dc:creator>
  <cp:lastModifiedBy>P, Divya</cp:lastModifiedBy>
  <cp:revision>2</cp:revision>
  <dcterms:created xsi:type="dcterms:W3CDTF">2024-12-01T17:17:14Z</dcterms:created>
  <dcterms:modified xsi:type="dcterms:W3CDTF">2024-12-02T03:44:36Z</dcterms:modified>
</cp:coreProperties>
</file>

<file path=docProps/thumbnail.jpeg>
</file>